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61" r:id="rId3"/>
    <p:sldId id="376" r:id="rId4"/>
    <p:sldId id="383" r:id="rId5"/>
    <p:sldId id="384" r:id="rId6"/>
    <p:sldId id="372" r:id="rId7"/>
    <p:sldId id="373" r:id="rId8"/>
    <p:sldId id="374" r:id="rId9"/>
    <p:sldId id="375" r:id="rId10"/>
    <p:sldId id="377" r:id="rId11"/>
    <p:sldId id="378" r:id="rId12"/>
    <p:sldId id="379" r:id="rId13"/>
    <p:sldId id="380" r:id="rId14"/>
    <p:sldId id="381" r:id="rId15"/>
    <p:sldId id="382" r:id="rId16"/>
    <p:sldId id="386" r:id="rId17"/>
    <p:sldId id="371" r:id="rId18"/>
    <p:sldId id="385" r:id="rId19"/>
    <p:sldId id="387" r:id="rId20"/>
    <p:sldId id="388" r:id="rId21"/>
    <p:sldId id="270" r:id="rId22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24"/>
      <p:bold r:id="rId25"/>
      <p:italic r:id="rId26"/>
      <p:bold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-946" y="-235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10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105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dirty="0" err="1">
                <a:solidFill>
                  <a:srgbClr val="FF0000"/>
                </a:solidFill>
              </a:rPr>
              <a:t>Métodos</a:t>
            </a:r>
            <a:r>
              <a:rPr lang="en-US" sz="4000" dirty="0">
                <a:solidFill>
                  <a:srgbClr val="FF0000"/>
                </a:solidFill>
              </a:rPr>
              <a:t> de </a:t>
            </a:r>
            <a:r>
              <a:rPr lang="en-US" sz="4000" b="1" i="1" dirty="0">
                <a:solidFill>
                  <a:srgbClr val="FF0000"/>
                </a:solidFill>
              </a:rPr>
              <a:t>Machine Learning </a:t>
            </a:r>
            <a:r>
              <a:rPr lang="en-US" sz="4000" b="1" dirty="0">
                <a:solidFill>
                  <a:srgbClr val="FF0000"/>
                </a:solidFill>
              </a:rPr>
              <a:t>Bioinspirados</a:t>
            </a:r>
            <a:r>
              <a:rPr lang="en-US" sz="4000" dirty="0">
                <a:solidFill>
                  <a:srgbClr val="FF0000"/>
                </a:solidFill>
              </a:rPr>
              <a:t> </a:t>
            </a:r>
            <a:r>
              <a:rPr lang="en-US" sz="4000" dirty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60" name="Google Shape;6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175" y="1543100"/>
            <a:ext cx="3556951" cy="236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taça tem bastante vinho?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7654" name="Picture 6" descr="Avaliação Fuzzy da Satisfação de Clientes em Relação aos Serviços Prestados  no Âmbito Gerencial das Micro e Pequenas Em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9050" y="2287748"/>
            <a:ext cx="6302375" cy="156511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o tamanho de uma pessoa alta?</a:t>
            </a:r>
            <a:endParaRPr sz="2200" b="1" i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71475" y="2000250"/>
            <a:ext cx="8229600" cy="2495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heurísticos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x </a:t>
            </a:r>
            <a:r>
              <a:rPr lang="en-US" sz="5500" b="1" dirty="0" err="1">
                <a:solidFill>
                  <a:schemeClr val="accent4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  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9698" name="Picture 2" descr="Lê Notícias - A Arte do Ser- A Arte do Ser | A conta está errad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7700" y="2371129"/>
            <a:ext cx="3714751" cy="2089547"/>
          </a:xfrm>
          <a:prstGeom prst="rect">
            <a:avLst/>
          </a:prstGeom>
          <a:noFill/>
        </p:spPr>
      </p:pic>
      <p:pic>
        <p:nvPicPr>
          <p:cNvPr id="29700" name="Picture 4" descr="Negócios - A chave para lidar com pessoas - ACI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1329" y="2281238"/>
            <a:ext cx="3135246" cy="2147887"/>
          </a:xfrm>
          <a:prstGeom prst="rect">
            <a:avLst/>
          </a:prstGeom>
          <a:noFill/>
        </p:spPr>
      </p:pic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r>
              <a:rPr lang="pt-BR" sz="2200" dirty="0"/>
              <a:t>Qual o valor?                               O mais bonito?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endParaRPr lang="pt-BR" sz="2200" b="1" i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         Determinístico 		     Heurístico </a:t>
            </a:r>
            <a:endParaRPr sz="2200" b="1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0722" name="Picture 2" descr="O que é lógica fuzzy? - Electrical e-Library.co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5235" y="2461577"/>
            <a:ext cx="6038850" cy="158115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Qual a Diferença entre valores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Determinísticos 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Heuristícos</a:t>
            </a: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Fuzzy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</a:t>
            </a: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0" name="AutoShape 2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7652" name="AutoShape 4" descr="Lógica Fuzzy Introdução, motivação e conjuntos fuzz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1524000" y="4259044"/>
            <a:ext cx="7000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          </a:t>
            </a:r>
            <a:endParaRPr lang="pt-BR" sz="2800" dirty="0"/>
          </a:p>
          <a:p>
            <a:endParaRPr lang="pt-BR" sz="2200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91640" y="2400613"/>
            <a:ext cx="5235893" cy="2589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Neurais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Artificiais</a:t>
            </a:r>
            <a:endParaRPr sz="5500" b="0" i="0" u="none" strike="noStrike" cap="none">
              <a:solidFill>
                <a:schemeClr val="accent4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3730" name="Picture 2" descr="Resultado de imagem para redes neurai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33" y="1393023"/>
            <a:ext cx="5285285" cy="2518190"/>
          </a:xfrm>
          <a:prstGeom prst="rect">
            <a:avLst/>
          </a:prstGeom>
          <a:noFill/>
        </p:spPr>
      </p:pic>
      <p:pic>
        <p:nvPicPr>
          <p:cNvPr id="73733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3054927"/>
            <a:ext cx="4912307" cy="178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Seta para a direita 16"/>
          <p:cNvSpPr/>
          <p:nvPr/>
        </p:nvSpPr>
        <p:spPr>
          <a:xfrm>
            <a:off x="2285984" y="3911213"/>
            <a:ext cx="1143008" cy="535785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1922" name="Picture 2" descr="Imagem relacionad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95980" y="1024477"/>
            <a:ext cx="3048020" cy="1884985"/>
          </a:xfrm>
          <a:prstGeom prst="rect">
            <a:avLst/>
          </a:prstGeom>
          <a:noFill/>
        </p:spPr>
      </p:pic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mais usamos: RNA</a:t>
            </a:r>
            <a:endParaRPr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238124" y="907425"/>
            <a:ext cx="8639175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dirty="0" err="1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</a:t>
            </a:r>
            <a:r>
              <a:rPr lang="en-US" sz="5500" b="1" dirty="0">
                <a:solidFill>
                  <a:schemeClr val="accent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5500" b="0" i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575" y="2535300"/>
            <a:ext cx="2608200" cy="260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Robótica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842" name="Picture 2" descr="Componentes conexas - ITAbit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280477"/>
            <a:ext cx="3775075" cy="3271733"/>
          </a:xfrm>
          <a:prstGeom prst="rect">
            <a:avLst/>
          </a:prstGeom>
          <a:noFill/>
        </p:spPr>
      </p:pic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5848" name="Picture 8" descr="Mobile robot Pioneer 3-DX from MobileRobots, Inc. | Download Scientific  Diagra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1" y="1959293"/>
            <a:ext cx="2159614" cy="1599248"/>
          </a:xfrm>
          <a:prstGeom prst="rect">
            <a:avLst/>
          </a:prstGeom>
          <a:noFill/>
        </p:spPr>
      </p:pic>
      <p:sp>
        <p:nvSpPr>
          <p:cNvPr id="18" name="Retângulo 17"/>
          <p:cNvSpPr/>
          <p:nvPr/>
        </p:nvSpPr>
        <p:spPr>
          <a:xfrm>
            <a:off x="6918960" y="2354580"/>
            <a:ext cx="2034540" cy="838200"/>
          </a:xfrm>
          <a:prstGeom prst="rect">
            <a:avLst/>
          </a:prstGeom>
          <a:solidFill>
            <a:srgbClr val="92D05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200" b="1" dirty="0"/>
              <a:t>Destino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Bioinspirados</a:t>
            </a:r>
            <a:endParaRPr sz="5500" b="0" i="1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57" name="Google Shape;157;g10a4cd88d6f_0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 de </a:t>
            </a:r>
            <a:r>
              <a:rPr lang="pt-BR" sz="36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roteamento</a:t>
            </a:r>
            <a:endParaRPr lang="pt-BR" sz="36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Redes </a:t>
            </a:r>
            <a:endParaRPr sz="36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844" name="AutoShape 4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5846" name="AutoShape 6" descr="Pioneer 3-AT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986" name="Picture 2" descr="Portal Prodam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79574" y="1328475"/>
            <a:ext cx="5056505" cy="369596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311" name="Google Shape;311;g11a3cd0d61f_0_2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225" y="2500600"/>
            <a:ext cx="2608200" cy="26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>
                <a:solidFill>
                  <a:srgbClr val="FFFF00"/>
                </a:solidFill>
              </a:rPr>
              <a:t>                       Machine Learning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 onde veio a idéia de ensinar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uma máquina? 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</a:t>
            </a:r>
            <a:r>
              <a:rPr lang="pt-BR" sz="3600" b="1" i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3600" b="1" i="1" dirty="0" err="1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r>
              <a:rPr lang="pt-BR" sz="3600" b="1" dirty="0">
                <a:solidFill>
                  <a:srgbClr val="0070C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)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Machine </a:t>
            </a:r>
            <a:r>
              <a:rPr lang="pt-BR" sz="2200" b="1" i="1" dirty="0" err="1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Learning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4578" name="Picture 2" descr="Inteligência Artificial ampliará os limites da inteligência humana -  01/03/2021 - Johnnie Walker - Estúdio Folh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4625" y="2032774"/>
            <a:ext cx="7769225" cy="31107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2770" name="Picture 2" descr="O que você pode aprender com as formigas | Super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5500" b="1" i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Google Shape;58;p2"/>
          <p:cNvSpPr txBox="1"/>
          <p:nvPr/>
        </p:nvSpPr>
        <p:spPr>
          <a:xfrm>
            <a:off x="277090" y="14478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Buscando inspiração 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chemeClr val="tx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 Natureza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Inspirados no Comportamento de Seres vivos em convivência social;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Conhecimento Colaborativo/compartilhado;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Métodos Heurísticos (não determinísticos);</a:t>
            </a: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endParaRPr lang="pt-BR" sz="2200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lvl="0">
              <a:lnSpc>
                <a:spcPct val="115000"/>
              </a:lnSpc>
              <a:buSzPts val="3200"/>
              <a:buFont typeface="Arial" pitchFamily="34" charset="0"/>
              <a:buChar char="•"/>
            </a:pPr>
            <a:r>
              <a:rPr lang="pt-BR" sz="2200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Buscam a melhor solução global;</a:t>
            </a:r>
          </a:p>
          <a:p>
            <a:pPr lvl="0">
              <a:lnSpc>
                <a:spcPct val="115000"/>
              </a:lnSpc>
              <a:buSzPts val="3200"/>
            </a:pPr>
            <a:endParaRPr lang="pt-BR" sz="2200" b="1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Colônia de Formigas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Revista ESPACIOS | Vol. 38 (Nº 34) Año 201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40426" y="1965098"/>
            <a:ext cx="6274435" cy="2390742"/>
          </a:xfrm>
          <a:prstGeom prst="rect">
            <a:avLst/>
          </a:prstGeom>
          <a:noFill/>
        </p:spPr>
      </p:pic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6" name="Picture 12" descr="Imagem transparente da formiga PNG | PNG Mar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15759" y="159327"/>
            <a:ext cx="2729574" cy="209896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Colônia de Abelhas </a:t>
            </a:r>
            <a:r>
              <a:rPr lang="pt-BR" sz="2200" b="1" i="0" u="none" strike="noStrike" cap="none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1506" name="Picture 2" descr="UNIVERSIDADE DE CAXIAS DO SUL Centro de Computação e Tecnologia da  Informação Curso de Bacharelado em Ciência da Computaç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0498" y="2240541"/>
            <a:ext cx="4176811" cy="1767579"/>
          </a:xfrm>
          <a:prstGeom prst="rect">
            <a:avLst/>
          </a:prstGeom>
          <a:noFill/>
        </p:spPr>
      </p:pic>
      <p:pic>
        <p:nvPicPr>
          <p:cNvPr id="18" name="Picture 6" descr="O trabalho de pesquisa sobre resolução de problemas de roteamento de  veículos (VRP) via algoritmo de colônia de abelhas artificiais - wenyanet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73548" y="1920239"/>
            <a:ext cx="4870452" cy="2247901"/>
          </a:xfrm>
          <a:prstGeom prst="rect">
            <a:avLst/>
          </a:prstGeom>
          <a:noFill/>
        </p:spPr>
      </p:pic>
      <p:pic>
        <p:nvPicPr>
          <p:cNvPr id="11266" name="Picture 2" descr="Foto de Abelha PNG com fundo transparente grátis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16881" y="470203"/>
            <a:ext cx="2315844" cy="145301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Redes Neurais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Neurônios - Biologia Net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771650"/>
            <a:ext cx="3371850" cy="3371850"/>
          </a:xfrm>
          <a:prstGeom prst="rect">
            <a:avLst/>
          </a:prstGeom>
          <a:noFill/>
        </p:spPr>
      </p:pic>
      <p:pic>
        <p:nvPicPr>
          <p:cNvPr id="22532" name="Picture 4" descr="Como Funciona o CÉREBRO Humano - RESUM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624" y="1270866"/>
            <a:ext cx="4537075" cy="340114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Algoritmos Bioinspirados?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Genética 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4" name="AutoShape 2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6" name="AutoShape 4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58" name="AutoShape 6" descr="Genética: resumo e conceitos básicos - Toda Matéri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0" name="AutoShape 8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3562" name="AutoShape 10" descr="Gen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3564" name="Picture 12" descr="Avaliação Interativ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17600" y="1657350"/>
            <a:ext cx="6838949" cy="34194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331</TotalTime>
  <Words>345</Words>
  <Application>Microsoft Office PowerPoint</Application>
  <PresentationFormat>Apresentação na tela (16:9)</PresentationFormat>
  <Paragraphs>128</Paragraphs>
  <Slides>21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2" baseType="lpstr"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32</cp:revision>
  <dcterms:modified xsi:type="dcterms:W3CDTF">2022-12-09T13:28:25Z</dcterms:modified>
</cp:coreProperties>
</file>